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4" r:id="rId4"/>
    <p:sldId id="265" r:id="rId5"/>
    <p:sldId id="277" r:id="rId6"/>
    <p:sldId id="258" r:id="rId7"/>
    <p:sldId id="272" r:id="rId8"/>
    <p:sldId id="263" r:id="rId9"/>
    <p:sldId id="266" r:id="rId10"/>
    <p:sldId id="267" r:id="rId11"/>
    <p:sldId id="268" r:id="rId12"/>
    <p:sldId id="274" r:id="rId13"/>
    <p:sldId id="275" r:id="rId14"/>
    <p:sldId id="276" r:id="rId15"/>
    <p:sldId id="281" r:id="rId16"/>
    <p:sldId id="269" r:id="rId17"/>
    <p:sldId id="279" r:id="rId18"/>
    <p:sldId id="270" r:id="rId19"/>
    <p:sldId id="278" r:id="rId20"/>
    <p:sldId id="271" r:id="rId21"/>
    <p:sldId id="260" r:id="rId22"/>
    <p:sldId id="273" r:id="rId23"/>
    <p:sldId id="262" r:id="rId24"/>
    <p:sldId id="280"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296" y="-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5/12/2021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5/12/2021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5/12/2021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19200"/>
            <a:ext cx="7772400" cy="2381251"/>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US" b="1" dirty="0"/>
              <a:t>2021/2022 NATIONAL PRE-BUDGET CONSULTATIONS</a:t>
            </a:r>
            <a:br>
              <a:rPr lang="en-US" b="1" dirty="0"/>
            </a:br>
            <a:r>
              <a:rPr lang="en-US" dirty="0"/>
              <a:t/>
            </a:r>
            <a:br>
              <a:rPr lang="en-US" dirty="0"/>
            </a:br>
            <a:r>
              <a:rPr lang="en-US" i="1" dirty="0"/>
              <a:t>Input from NGOs</a:t>
            </a:r>
          </a:p>
        </p:txBody>
      </p:sp>
      <p:sp>
        <p:nvSpPr>
          <p:cNvPr id="3" name="Subtitle 2"/>
          <p:cNvSpPr>
            <a:spLocks noGrp="1"/>
          </p:cNvSpPr>
          <p:nvPr>
            <p:ph type="subTitle" idx="1"/>
          </p:nvPr>
        </p:nvSpPr>
        <p:spPr>
          <a:xfrm>
            <a:off x="1371600" y="3886200"/>
            <a:ext cx="6400800" cy="2362200"/>
          </a:xfrm>
        </p:spPr>
        <p:txBody>
          <a:bodyPr>
            <a:normAutofit fontScale="92500" lnSpcReduction="20000"/>
          </a:bodyPr>
          <a:lstStyle/>
          <a:p>
            <a:r>
              <a:rPr lang="en-US" dirty="0"/>
              <a:t>Presented by CONGOMA Executive Director, Ronald </a:t>
            </a:r>
            <a:r>
              <a:rPr lang="en-US" dirty="0" err="1"/>
              <a:t>Mtonga</a:t>
            </a:r>
            <a:r>
              <a:rPr lang="en-US" dirty="0"/>
              <a:t> to the Minister of Finance, Hon Felix </a:t>
            </a:r>
            <a:r>
              <a:rPr lang="en-US" dirty="0" err="1"/>
              <a:t>Mlusu</a:t>
            </a:r>
            <a:r>
              <a:rPr lang="en-US" dirty="0"/>
              <a:t> and Minister of Gender, Hon Dr Patricia </a:t>
            </a:r>
            <a:r>
              <a:rPr lang="en-US" dirty="0" err="1"/>
              <a:t>Kaliati</a:t>
            </a:r>
            <a:r>
              <a:rPr lang="en-US" dirty="0"/>
              <a:t> on Thursday, 6</a:t>
            </a:r>
            <a:r>
              <a:rPr lang="en-US" baseline="30000" dirty="0"/>
              <a:t>th</a:t>
            </a:r>
            <a:r>
              <a:rPr lang="en-US" dirty="0"/>
              <a:t> May 2021 @ 2.30pm by Zoom</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Enabler interventions cont…d</a:t>
            </a:r>
          </a:p>
        </p:txBody>
      </p:sp>
      <p:sp>
        <p:nvSpPr>
          <p:cNvPr id="3" name="Content Placeholder 2"/>
          <p:cNvSpPr>
            <a:spLocks noGrp="1"/>
          </p:cNvSpPr>
          <p:nvPr>
            <p:ph idx="1"/>
          </p:nvPr>
        </p:nvSpPr>
        <p:spPr>
          <a:xfrm>
            <a:off x="457200" y="1371600"/>
            <a:ext cx="8229600" cy="4754563"/>
          </a:xfrm>
        </p:spPr>
        <p:txBody>
          <a:bodyPr>
            <a:normAutofit fontScale="77500" lnSpcReduction="20000"/>
          </a:bodyPr>
          <a:lstStyle/>
          <a:p>
            <a:pPr>
              <a:buFont typeface="Wingdings" pitchFamily="2" charset="2"/>
              <a:buChar char="q"/>
            </a:pPr>
            <a:r>
              <a:rPr lang="en-US" dirty="0"/>
              <a:t> </a:t>
            </a:r>
            <a:r>
              <a:rPr lang="en-US" b="1" dirty="0"/>
              <a:t>Economic Infrastructure</a:t>
            </a:r>
          </a:p>
          <a:p>
            <a:pPr>
              <a:buFont typeface="Wingdings" pitchFamily="2" charset="2"/>
              <a:buChar char="§"/>
            </a:pPr>
            <a:r>
              <a:rPr lang="en-US" dirty="0"/>
              <a:t>Government should address issues of road and bridges in many parts of rural areas in Malawi in order to enable citizens and voters access education, health and other services.</a:t>
            </a:r>
          </a:p>
          <a:p>
            <a:pPr>
              <a:buFont typeface="Wingdings" pitchFamily="2" charset="2"/>
              <a:buChar char="§"/>
            </a:pPr>
            <a:endParaRPr lang="en-US" dirty="0"/>
          </a:p>
          <a:p>
            <a:pPr>
              <a:buFont typeface="Wingdings" pitchFamily="2" charset="2"/>
              <a:buChar char="§"/>
            </a:pPr>
            <a:r>
              <a:rPr lang="en-US" dirty="0"/>
              <a:t>Government should lobby international donors to pool funding for increased internet access to boost resilience across sectors and improve education, health and economic/ business outcomes. </a:t>
            </a:r>
          </a:p>
          <a:p>
            <a:pPr>
              <a:buNone/>
            </a:pPr>
            <a:endParaRPr lang="en-US" dirty="0"/>
          </a:p>
          <a:p>
            <a:pPr>
              <a:buFont typeface="Wingdings" pitchFamily="2" charset="2"/>
              <a:buChar char="§"/>
            </a:pPr>
            <a:r>
              <a:rPr lang="en-US" dirty="0"/>
              <a:t> Enhance rail and water transport which are cheap and will make exports competitive </a:t>
            </a:r>
          </a:p>
          <a:p>
            <a:pPr>
              <a:buFont typeface="Wingdings" pitchFamily="2" charset="2"/>
              <a:buChar char="§"/>
            </a:pPr>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Enabler interventions  cont..d</a:t>
            </a:r>
          </a:p>
        </p:txBody>
      </p:sp>
      <p:sp>
        <p:nvSpPr>
          <p:cNvPr id="3" name="Content Placeholder 2"/>
          <p:cNvSpPr>
            <a:spLocks noGrp="1"/>
          </p:cNvSpPr>
          <p:nvPr>
            <p:ph idx="1"/>
          </p:nvPr>
        </p:nvSpPr>
        <p:spPr>
          <a:xfrm>
            <a:off x="457200" y="1066800"/>
            <a:ext cx="8229600" cy="5562600"/>
          </a:xfrm>
        </p:spPr>
        <p:txBody>
          <a:bodyPr>
            <a:normAutofit fontScale="77500" lnSpcReduction="20000"/>
          </a:bodyPr>
          <a:lstStyle/>
          <a:p>
            <a:pPr>
              <a:buFont typeface="Wingdings" pitchFamily="2" charset="2"/>
              <a:buChar char="q"/>
            </a:pPr>
            <a:r>
              <a:rPr lang="en-US" b="1" dirty="0"/>
              <a:t> Human Capital development</a:t>
            </a:r>
          </a:p>
          <a:p>
            <a:pPr>
              <a:buFont typeface="Wingdings" pitchFamily="2" charset="2"/>
              <a:buChar char="§"/>
            </a:pPr>
            <a:r>
              <a:rPr lang="en-US" dirty="0"/>
              <a:t> Support MUST to harness technologies from ordinary citizens, patent them for protection and scale them up</a:t>
            </a:r>
          </a:p>
          <a:p>
            <a:pPr>
              <a:buFont typeface="Wingdings" pitchFamily="2" charset="2"/>
              <a:buChar char="§"/>
            </a:pPr>
            <a:r>
              <a:rPr lang="en-US" dirty="0"/>
              <a:t> Increase bursaries for secondary and tertiary institutions as the number of needy students is increasing </a:t>
            </a:r>
          </a:p>
          <a:p>
            <a:pPr>
              <a:buFont typeface="Wingdings" pitchFamily="2" charset="2"/>
              <a:buChar char="§"/>
            </a:pPr>
            <a:r>
              <a:rPr lang="en-US" dirty="0"/>
              <a:t> Align education and training curricula with requirements of MW2063</a:t>
            </a:r>
          </a:p>
          <a:p>
            <a:pPr>
              <a:buFont typeface="Wingdings" pitchFamily="2" charset="2"/>
              <a:buChar char="§"/>
            </a:pPr>
            <a:r>
              <a:rPr lang="en-US" dirty="0"/>
              <a:t> Establish a system to give Malawians in the Diaspora opportunity to input into national processes including national budget and transfer of skills into the youth and young people   </a:t>
            </a:r>
          </a:p>
          <a:p>
            <a:pPr>
              <a:buFont typeface="Wingdings" pitchFamily="2" charset="2"/>
              <a:buChar char="§"/>
            </a:pPr>
            <a:r>
              <a:rPr lang="en-US" dirty="0"/>
              <a:t>Put in place a system of tracking </a:t>
            </a:r>
            <a:r>
              <a:rPr lang="en-US" dirty="0" err="1"/>
              <a:t>labour</a:t>
            </a:r>
            <a:r>
              <a:rPr lang="en-US" dirty="0"/>
              <a:t> force characteristics including quantifying available skills in the economy</a:t>
            </a:r>
          </a:p>
          <a:p>
            <a:pPr>
              <a:buFont typeface="Wingdings" pitchFamily="2" charset="2"/>
              <a:buChar char="§"/>
            </a:pPr>
            <a:r>
              <a:rPr lang="en-US" dirty="0"/>
              <a:t> Invest in training more teachers to reduce the high pupil-teacher ratio i.e. more teacher training colleges and well paid teachers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Capital cont…d</a:t>
            </a:r>
          </a:p>
        </p:txBody>
      </p:sp>
      <p:sp>
        <p:nvSpPr>
          <p:cNvPr id="3" name="Content Placeholder 2"/>
          <p:cNvSpPr>
            <a:spLocks noGrp="1"/>
          </p:cNvSpPr>
          <p:nvPr>
            <p:ph idx="1"/>
          </p:nvPr>
        </p:nvSpPr>
        <p:spPr>
          <a:xfrm>
            <a:off x="457200" y="1371600"/>
            <a:ext cx="8229600" cy="5029200"/>
          </a:xfrm>
        </p:spPr>
        <p:txBody>
          <a:bodyPr>
            <a:normAutofit fontScale="92500" lnSpcReduction="20000"/>
          </a:bodyPr>
          <a:lstStyle/>
          <a:p>
            <a:pPr>
              <a:buFont typeface="Wingdings" pitchFamily="2" charset="2"/>
              <a:buChar char="§"/>
            </a:pPr>
            <a:endParaRPr lang="en-US" dirty="0"/>
          </a:p>
          <a:p>
            <a:pPr>
              <a:buFont typeface="Wingdings" pitchFamily="2" charset="2"/>
              <a:buChar char="§"/>
            </a:pPr>
            <a:r>
              <a:rPr lang="en-US" dirty="0"/>
              <a:t> Increase investments in special needs education including sign language for all Malawians</a:t>
            </a:r>
          </a:p>
          <a:p>
            <a:pPr>
              <a:buFont typeface="Wingdings" pitchFamily="2" charset="2"/>
              <a:buChar char="§"/>
            </a:pPr>
            <a:r>
              <a:rPr lang="en-US" dirty="0"/>
              <a:t> Intensify national youth  service programs and Internships so that all Malawians have something to do all the time. Also, introduce legislation that can allow employers to offer  hourly or half day work contracts to give chance to more people to be employed but also employed people to do other things after knocking off. </a:t>
            </a:r>
          </a:p>
          <a:p>
            <a:pPr>
              <a:buFont typeface="Wingdings" pitchFamily="2" charset="2"/>
              <a:buChar char="§"/>
            </a:pPr>
            <a:r>
              <a:rPr lang="en-US" dirty="0"/>
              <a:t> Introduce Technical College Teacher training institutions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capital cont…d</a:t>
            </a: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
            </a:pPr>
            <a:endParaRPr lang="en-US" dirty="0"/>
          </a:p>
          <a:p>
            <a:pPr>
              <a:buFont typeface="Wingdings" pitchFamily="2" charset="2"/>
              <a:buChar char="§"/>
            </a:pPr>
            <a:r>
              <a:rPr lang="en-US" dirty="0"/>
              <a:t> Introduce cooperatives in Carpentry, Tailoring,  Welding, Weaving, Fisheries etc and have special markets for their products</a:t>
            </a:r>
          </a:p>
          <a:p>
            <a:pPr>
              <a:buFont typeface="Wingdings" pitchFamily="2" charset="2"/>
              <a:buChar char="§"/>
            </a:pPr>
            <a:r>
              <a:rPr lang="en-US" dirty="0"/>
              <a:t> Introduce specialized Hospitals in the country to quickly treat the </a:t>
            </a:r>
            <a:r>
              <a:rPr lang="en-US" dirty="0" err="1"/>
              <a:t>labour</a:t>
            </a:r>
            <a:r>
              <a:rPr lang="en-US" dirty="0"/>
              <a:t> force but also save </a:t>
            </a:r>
            <a:r>
              <a:rPr lang="en-US" dirty="0" err="1"/>
              <a:t>forex</a:t>
            </a:r>
            <a:r>
              <a:rPr lang="en-US" dirty="0"/>
              <a:t> including on Non Communicable diseases (NCDs)</a:t>
            </a:r>
          </a:p>
          <a:p>
            <a:pPr>
              <a:buFont typeface="Wingdings" pitchFamily="2" charset="2"/>
              <a:buChar char="§"/>
            </a:pPr>
            <a:r>
              <a:rPr lang="en-US" dirty="0"/>
              <a:t> Encourage through Government policy to produce locally some essential medicines and medical supplies</a:t>
            </a:r>
          </a:p>
          <a:p>
            <a:pPr>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Capital cont…d</a:t>
            </a:r>
          </a:p>
        </p:txBody>
      </p:sp>
      <p:sp>
        <p:nvSpPr>
          <p:cNvPr id="3" name="Content Placeholder 2"/>
          <p:cNvSpPr>
            <a:spLocks noGrp="1"/>
          </p:cNvSpPr>
          <p:nvPr>
            <p:ph idx="1"/>
          </p:nvPr>
        </p:nvSpPr>
        <p:spPr>
          <a:xfrm>
            <a:off x="457200" y="1143000"/>
            <a:ext cx="8229600" cy="5486400"/>
          </a:xfrm>
        </p:spPr>
        <p:txBody>
          <a:bodyPr>
            <a:normAutofit fontScale="85000" lnSpcReduction="20000"/>
          </a:bodyPr>
          <a:lstStyle/>
          <a:p>
            <a:pPr>
              <a:buFont typeface="Wingdings" pitchFamily="2" charset="2"/>
              <a:buChar char="q"/>
            </a:pPr>
            <a:r>
              <a:rPr lang="en-US" dirty="0"/>
              <a:t> Construct Lilongwe, </a:t>
            </a:r>
            <a:r>
              <a:rPr lang="en-US" dirty="0" err="1"/>
              <a:t>Mzuzu</a:t>
            </a:r>
            <a:r>
              <a:rPr lang="en-US" dirty="0"/>
              <a:t>, </a:t>
            </a:r>
            <a:r>
              <a:rPr lang="en-US" dirty="0" err="1"/>
              <a:t>Zomba</a:t>
            </a:r>
            <a:r>
              <a:rPr lang="en-US" dirty="0"/>
              <a:t> and </a:t>
            </a:r>
            <a:r>
              <a:rPr lang="en-US" dirty="0" err="1"/>
              <a:t>Bantyre</a:t>
            </a:r>
            <a:r>
              <a:rPr lang="en-US" dirty="0"/>
              <a:t> District Hospitals, a Military hospital, a public Health facility in </a:t>
            </a:r>
            <a:r>
              <a:rPr lang="en-US" dirty="0" err="1"/>
              <a:t>Likoma</a:t>
            </a:r>
            <a:r>
              <a:rPr lang="en-US" dirty="0"/>
              <a:t> and complete National Cancer Centre in Lilongwe, </a:t>
            </a:r>
            <a:r>
              <a:rPr lang="en-US" dirty="0" err="1"/>
              <a:t>Domasi</a:t>
            </a:r>
            <a:r>
              <a:rPr lang="en-US" dirty="0"/>
              <a:t> rural hospital and </a:t>
            </a:r>
            <a:r>
              <a:rPr lang="en-US" dirty="0" err="1"/>
              <a:t>Mponela</a:t>
            </a:r>
            <a:r>
              <a:rPr lang="en-US" dirty="0"/>
              <a:t> rural Hospital and open </a:t>
            </a:r>
            <a:r>
              <a:rPr lang="en-US" dirty="0" err="1"/>
              <a:t>Phalombe</a:t>
            </a:r>
            <a:r>
              <a:rPr lang="en-US" dirty="0"/>
              <a:t> District Hospital</a:t>
            </a:r>
          </a:p>
          <a:p>
            <a:pPr>
              <a:buFont typeface="Wingdings" pitchFamily="2" charset="2"/>
              <a:buChar char="q"/>
            </a:pPr>
            <a:r>
              <a:rPr lang="en-US" dirty="0"/>
              <a:t> Invest in quality water supply provision</a:t>
            </a:r>
          </a:p>
          <a:p>
            <a:pPr>
              <a:buFont typeface="Wingdings" pitchFamily="2" charset="2"/>
              <a:buChar char="q"/>
            </a:pPr>
            <a:r>
              <a:rPr lang="en-US" dirty="0"/>
              <a:t> Increase investment in Oxygen plants in all the Regions in view of </a:t>
            </a:r>
            <a:r>
              <a:rPr lang="en-US" dirty="0" err="1"/>
              <a:t>Covid</a:t>
            </a:r>
            <a:r>
              <a:rPr lang="en-US" dirty="0"/>
              <a:t> -19 demand and others</a:t>
            </a:r>
          </a:p>
          <a:p>
            <a:pPr>
              <a:buFont typeface="Wingdings" pitchFamily="2" charset="2"/>
              <a:buChar char="q"/>
            </a:pPr>
            <a:r>
              <a:rPr lang="en-US" dirty="0"/>
              <a:t> Increase investment in SRHR including family planning to avert dangers of population boom</a:t>
            </a:r>
          </a:p>
          <a:p>
            <a:pPr>
              <a:buFont typeface="Wingdings" pitchFamily="2" charset="2"/>
              <a:buChar char="q"/>
            </a:pPr>
            <a:r>
              <a:rPr lang="en-US" dirty="0"/>
              <a:t> Make available at least 1% of National Budget resources towards revamping Early Childhood Development (ECD) initiatives including supporting honoraria for care givers and Adult Literacy program under Ministry of Gender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Human capital cont…d</a:t>
            </a:r>
          </a:p>
        </p:txBody>
      </p:sp>
      <p:sp>
        <p:nvSpPr>
          <p:cNvPr id="3" name="Content Placeholder 2"/>
          <p:cNvSpPr>
            <a:spLocks noGrp="1"/>
          </p:cNvSpPr>
          <p:nvPr>
            <p:ph idx="1"/>
          </p:nvPr>
        </p:nvSpPr>
        <p:spPr>
          <a:xfrm>
            <a:off x="457200" y="1295400"/>
            <a:ext cx="8229600" cy="5029200"/>
          </a:xfrm>
        </p:spPr>
        <p:txBody>
          <a:bodyPr>
            <a:normAutofit fontScale="77500" lnSpcReduction="20000"/>
          </a:bodyPr>
          <a:lstStyle/>
          <a:p>
            <a:pPr>
              <a:buFont typeface="Wingdings" pitchFamily="2" charset="2"/>
              <a:buChar char="q"/>
            </a:pPr>
            <a:r>
              <a:rPr lang="en-US" dirty="0"/>
              <a:t> Fast track investment in the protection of women, children, the elderly and persons with albinism through legal, social and physical means</a:t>
            </a:r>
          </a:p>
          <a:p>
            <a:pPr>
              <a:buFont typeface="Wingdings" pitchFamily="2" charset="2"/>
              <a:buChar char="q"/>
            </a:pPr>
            <a:r>
              <a:rPr lang="en-US" dirty="0"/>
              <a:t>Employ all health workers that have graduated in their studies, recruit at least 4,000 Health Surveillance Assistants and construct at least 2,000 houses for health Care workers in both rural and urban areas.</a:t>
            </a:r>
          </a:p>
          <a:p>
            <a:pPr>
              <a:buFont typeface="Wingdings" pitchFamily="2" charset="2"/>
              <a:buChar char="q"/>
            </a:pPr>
            <a:r>
              <a:rPr lang="en-US" dirty="0"/>
              <a:t> Procure 500 Ambulances and  ensure an X-Ray machine for each District Hospital, a CT – Scanner for each referral/ central Hospital , a Magnetic Resonance Imaging Scanner for </a:t>
            </a:r>
            <a:r>
              <a:rPr lang="en-US" dirty="0" err="1"/>
              <a:t>Kamuzu</a:t>
            </a:r>
            <a:r>
              <a:rPr lang="en-US" dirty="0"/>
              <a:t> central Hospital and a Dialysis Machine for </a:t>
            </a:r>
            <a:r>
              <a:rPr lang="en-US" dirty="0" err="1"/>
              <a:t>Zomba</a:t>
            </a:r>
            <a:r>
              <a:rPr lang="en-US" dirty="0"/>
              <a:t> and </a:t>
            </a:r>
            <a:r>
              <a:rPr lang="en-US" dirty="0" err="1"/>
              <a:t>Mzuzu</a:t>
            </a:r>
            <a:r>
              <a:rPr lang="en-US" dirty="0"/>
              <a:t> central hospitals. </a:t>
            </a:r>
          </a:p>
          <a:p>
            <a:pPr>
              <a:buFont typeface="Wingdings" pitchFamily="2" charset="2"/>
              <a:buChar char="q"/>
            </a:pPr>
            <a:r>
              <a:rPr lang="en-US" dirty="0"/>
              <a:t> Expand Malawi Rural Electrification Program (MAREP) to many rural health care facilities </a:t>
            </a:r>
          </a:p>
          <a:p>
            <a:pPr>
              <a:buFont typeface="Wingdings" pitchFamily="2" charset="2"/>
              <a:buChar char="q"/>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Enabler interventions cont…d</a:t>
            </a:r>
          </a:p>
        </p:txBody>
      </p:sp>
      <p:sp>
        <p:nvSpPr>
          <p:cNvPr id="3" name="Content Placeholder 2"/>
          <p:cNvSpPr>
            <a:spLocks noGrp="1"/>
          </p:cNvSpPr>
          <p:nvPr>
            <p:ph idx="1"/>
          </p:nvPr>
        </p:nvSpPr>
        <p:spPr>
          <a:xfrm>
            <a:off x="457200" y="1295400"/>
            <a:ext cx="8229600" cy="4830763"/>
          </a:xfrm>
        </p:spPr>
        <p:txBody>
          <a:bodyPr>
            <a:normAutofit fontScale="92500"/>
          </a:bodyPr>
          <a:lstStyle/>
          <a:p>
            <a:pPr>
              <a:buFont typeface="Wingdings" pitchFamily="2" charset="2"/>
              <a:buChar char="q"/>
            </a:pPr>
            <a:r>
              <a:rPr lang="en-US" b="1" dirty="0"/>
              <a:t> Enhanced Public sector performance</a:t>
            </a:r>
          </a:p>
          <a:p>
            <a:pPr>
              <a:buFont typeface="Wingdings" pitchFamily="2" charset="2"/>
              <a:buChar char="q"/>
            </a:pPr>
            <a:r>
              <a:rPr lang="en-US" sz="2400" b="1" dirty="0"/>
              <a:t>Review Fleet Management on needs-basis</a:t>
            </a:r>
            <a:endParaRPr lang="en-US" sz="2400" b="1" dirty="0">
              <a:cs typeface="Calibri"/>
            </a:endParaRPr>
          </a:p>
          <a:p>
            <a:pPr lvl="1">
              <a:buFont typeface="Wingdings" pitchFamily="2" charset="2"/>
              <a:buChar char="q"/>
            </a:pPr>
            <a:r>
              <a:rPr lang="en-US" sz="1800" dirty="0"/>
              <a:t>Redeploy assets on needs-basis and consider boarding off any excess...</a:t>
            </a:r>
            <a:endParaRPr lang="en-US" sz="1800" dirty="0">
              <a:cs typeface="Calibri"/>
            </a:endParaRPr>
          </a:p>
          <a:p>
            <a:pPr lvl="1">
              <a:buFont typeface="Wingdings" pitchFamily="2" charset="2"/>
              <a:buChar char="q"/>
            </a:pPr>
            <a:r>
              <a:rPr lang="en-US" sz="1800" dirty="0"/>
              <a:t>Strictly enforce oversight and park all MG vehicles by 6.30pm and on weekends </a:t>
            </a:r>
            <a:endParaRPr lang="en-US" sz="1800" dirty="0">
              <a:cs typeface="Calibri"/>
            </a:endParaRPr>
          </a:p>
          <a:p>
            <a:pPr lvl="2">
              <a:buFont typeface="Wingdings" pitchFamily="2" charset="2"/>
              <a:buChar char="q"/>
            </a:pPr>
            <a:r>
              <a:rPr lang="en-US" sz="1800" dirty="0"/>
              <a:t>to save fuel and avoid abuse and misuse by drivers and/or holders</a:t>
            </a:r>
            <a:endParaRPr lang="en-US" sz="1800" dirty="0">
              <a:cs typeface="Calibri"/>
            </a:endParaRPr>
          </a:p>
          <a:p>
            <a:pPr>
              <a:buFont typeface="Wingdings" pitchFamily="2" charset="2"/>
              <a:buChar char="q"/>
            </a:pPr>
            <a:r>
              <a:rPr lang="en-US" sz="2800" dirty="0"/>
              <a:t> </a:t>
            </a:r>
            <a:r>
              <a:rPr lang="en-US" sz="2400" b="1" dirty="0"/>
              <a:t>Oversight over Controlling Officers</a:t>
            </a:r>
          </a:p>
          <a:p>
            <a:pPr lvl="1">
              <a:buFont typeface="Wingdings" pitchFamily="2" charset="2"/>
              <a:buChar char="q"/>
            </a:pPr>
            <a:r>
              <a:rPr lang="en-US" sz="2000" dirty="0">
                <a:cs typeface="Calibri"/>
              </a:rPr>
              <a:t>Publish in the media under-spending or overspending MDAs (and Controlling Officers), </a:t>
            </a:r>
          </a:p>
          <a:p>
            <a:pPr lvl="2">
              <a:buFont typeface="Wingdings" pitchFamily="2" charset="2"/>
              <a:buChar char="q"/>
            </a:pPr>
            <a:r>
              <a:rPr lang="en-US" sz="1600" dirty="0">
                <a:cs typeface="Calibri"/>
              </a:rPr>
              <a:t>while sanctioning budget overruns/</a:t>
            </a:r>
            <a:r>
              <a:rPr lang="en-US" sz="1600" dirty="0" err="1">
                <a:cs typeface="Calibri"/>
              </a:rPr>
              <a:t>underruns</a:t>
            </a:r>
            <a:r>
              <a:rPr lang="en-US" sz="1600" dirty="0">
                <a:cs typeface="Calibri"/>
              </a:rPr>
              <a:t>. As a deterrent</a:t>
            </a:r>
          </a:p>
          <a:p>
            <a:pPr>
              <a:buFont typeface="Wingdings" pitchFamily="2" charset="2"/>
              <a:buChar char="q"/>
            </a:pPr>
            <a:r>
              <a:rPr lang="en-US" dirty="0"/>
              <a:t> </a:t>
            </a:r>
            <a:r>
              <a:rPr lang="en-US" sz="2400" b="1" dirty="0"/>
              <a:t>Performance-based Reward Scheme</a:t>
            </a:r>
            <a:endParaRPr lang="en-US" sz="2400" b="1" dirty="0">
              <a:cs typeface="Calibri"/>
            </a:endParaRPr>
          </a:p>
          <a:p>
            <a:pPr lvl="1">
              <a:buFont typeface="Wingdings" pitchFamily="2" charset="2"/>
              <a:buChar char="q"/>
            </a:pPr>
            <a:r>
              <a:rPr lang="en-US" sz="2000" dirty="0"/>
              <a:t>Reward prudence and exceptional MDAs performance and Controlling Officers and public servants; </a:t>
            </a:r>
          </a:p>
          <a:p>
            <a:pPr lvl="2">
              <a:buFont typeface="Wingdings" pitchFamily="2" charset="2"/>
              <a:buChar char="q"/>
            </a:pPr>
            <a:r>
              <a:rPr lang="en-US" sz="1600" dirty="0"/>
              <a:t>systematically transparent &amp; professional incentive/contribution to mind-set change   </a:t>
            </a:r>
            <a:endParaRPr lang="en-US" sz="1600" dirty="0">
              <a:cs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n-US" dirty="0"/>
              <a:t>Pubic sector performance cont…d</a:t>
            </a:r>
          </a:p>
        </p:txBody>
      </p:sp>
      <p:sp>
        <p:nvSpPr>
          <p:cNvPr id="3" name="Content Placeholder 2"/>
          <p:cNvSpPr>
            <a:spLocks noGrp="1"/>
          </p:cNvSpPr>
          <p:nvPr>
            <p:ph idx="1"/>
          </p:nvPr>
        </p:nvSpPr>
        <p:spPr>
          <a:xfrm>
            <a:off x="457200" y="1143000"/>
            <a:ext cx="8229600" cy="5334000"/>
          </a:xfrm>
        </p:spPr>
        <p:txBody>
          <a:bodyPr>
            <a:normAutofit fontScale="77500" lnSpcReduction="20000"/>
          </a:bodyPr>
          <a:lstStyle/>
          <a:p>
            <a:pPr>
              <a:buFont typeface="Wingdings" pitchFamily="2" charset="2"/>
              <a:buChar char="§"/>
            </a:pPr>
            <a:r>
              <a:rPr lang="en-US" dirty="0"/>
              <a:t>Support CSOs through CONGOMA in collaboration with NPC and NGO Board to harness mutual accountability for development results at Council level through implementation of </a:t>
            </a:r>
            <a:r>
              <a:rPr lang="en-US" b="1" dirty="0"/>
              <a:t>District Development Conferences</a:t>
            </a:r>
            <a:r>
              <a:rPr lang="en-US" dirty="0"/>
              <a:t> (pilot plans are underway already)</a:t>
            </a:r>
          </a:p>
          <a:p>
            <a:pPr>
              <a:buFont typeface="Wingdings" pitchFamily="2" charset="2"/>
              <a:buChar char="§"/>
            </a:pPr>
            <a:r>
              <a:rPr lang="en-US" dirty="0"/>
              <a:t> Support the building of governance and accountability capacity of NGOs for them to properly complement </a:t>
            </a:r>
            <a:r>
              <a:rPr lang="en-US" dirty="0" err="1"/>
              <a:t>Governmnet</a:t>
            </a:r>
            <a:endParaRPr lang="en-US" dirty="0"/>
          </a:p>
          <a:p>
            <a:pPr>
              <a:buFont typeface="Wingdings" pitchFamily="2" charset="2"/>
              <a:buChar char="§"/>
            </a:pPr>
            <a:r>
              <a:rPr lang="en-US" dirty="0"/>
              <a:t> Establish as a Reform area </a:t>
            </a:r>
            <a:r>
              <a:rPr lang="en-US" b="1" dirty="0"/>
              <a:t>Public Service Delivery Sub-contracts</a:t>
            </a:r>
            <a:r>
              <a:rPr lang="en-US" dirty="0"/>
              <a:t>  for NGOs to deliver public goods and services on behalf of Government  </a:t>
            </a:r>
          </a:p>
          <a:p>
            <a:pPr>
              <a:buFont typeface="Wingdings" pitchFamily="2" charset="2"/>
              <a:buChar char="§"/>
            </a:pPr>
            <a:r>
              <a:rPr lang="en-US" dirty="0"/>
              <a:t> Support the implementation of NGO Policy strategies through the collaboration of CONGOMA and Government (NGO Board ) to address inequitable NGO concentration  and avail citizens inclusive beneficiation from NGO projects</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Enabler interventions cont…d</a:t>
            </a:r>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a:buFont typeface="Wingdings" pitchFamily="2" charset="2"/>
              <a:buChar char="q"/>
            </a:pPr>
            <a:r>
              <a:rPr lang="en-US" dirty="0"/>
              <a:t> </a:t>
            </a:r>
            <a:r>
              <a:rPr lang="en-US" b="1" dirty="0"/>
              <a:t>Effective political and economic governance</a:t>
            </a:r>
          </a:p>
          <a:p>
            <a:pPr>
              <a:buFont typeface="Wingdings" pitchFamily="2" charset="2"/>
              <a:buChar char="§"/>
            </a:pPr>
            <a:r>
              <a:rPr lang="en-US" dirty="0"/>
              <a:t>Designate special account for revenues from extractive sector including mining for proper monitoring and tracking </a:t>
            </a:r>
          </a:p>
          <a:p>
            <a:pPr>
              <a:buFont typeface="Wingdings" pitchFamily="2" charset="2"/>
              <a:buChar char="§"/>
            </a:pPr>
            <a:r>
              <a:rPr lang="en-US" dirty="0"/>
              <a:t> Invest in value addition infrastructure including for extractive precious stones and minerals</a:t>
            </a:r>
          </a:p>
          <a:p>
            <a:pPr>
              <a:buFont typeface="Wingdings" pitchFamily="2" charset="2"/>
              <a:buChar char="§"/>
            </a:pPr>
            <a:r>
              <a:rPr lang="en-US" dirty="0"/>
              <a:t> Consider amending the Mines and Minerals Act 2019 (S169)  to allow for medium category investors as well to enter into Community Development Agreements (CDAs) which will allow a % of loyalties to remain in the mining locality</a:t>
            </a:r>
          </a:p>
          <a:p>
            <a:pPr>
              <a:buFont typeface="Wingdings" pitchFamily="2" charset="2"/>
              <a:buChar char="§"/>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a:bodyPr>
          <a:lstStyle/>
          <a:p>
            <a:r>
              <a:rPr lang="en-US" dirty="0"/>
              <a:t>Economic governance  cont…d</a:t>
            </a:r>
          </a:p>
        </p:txBody>
      </p:sp>
      <p:sp>
        <p:nvSpPr>
          <p:cNvPr id="3" name="Content Placeholder 2"/>
          <p:cNvSpPr>
            <a:spLocks noGrp="1"/>
          </p:cNvSpPr>
          <p:nvPr>
            <p:ph idx="1"/>
          </p:nvPr>
        </p:nvSpPr>
        <p:spPr>
          <a:xfrm>
            <a:off x="457200" y="914400"/>
            <a:ext cx="8229600" cy="5486400"/>
          </a:xfrm>
        </p:spPr>
        <p:txBody>
          <a:bodyPr>
            <a:normAutofit fontScale="70000" lnSpcReduction="20000"/>
          </a:bodyPr>
          <a:lstStyle/>
          <a:p>
            <a:pPr>
              <a:buFont typeface="Wingdings" pitchFamily="2" charset="2"/>
              <a:buChar char="§"/>
            </a:pPr>
            <a:r>
              <a:rPr lang="en-US" dirty="0"/>
              <a:t> Ban importation of products that can and should be produced locally like toothpicks, chicken eggs, vegetables etc and put in enabling policy for them to be produced locally</a:t>
            </a:r>
          </a:p>
          <a:p>
            <a:pPr>
              <a:buFont typeface="Wingdings" pitchFamily="2" charset="2"/>
              <a:buChar char="§"/>
            </a:pPr>
            <a:r>
              <a:rPr lang="en-US" dirty="0"/>
              <a:t> Invest in mining data capacity , minerals valuation capacity and systems enhancement for monitoring, learning and decision making</a:t>
            </a:r>
          </a:p>
          <a:p>
            <a:pPr>
              <a:buFont typeface="Wingdings" pitchFamily="2" charset="2"/>
              <a:buChar char="§"/>
            </a:pPr>
            <a:r>
              <a:rPr lang="en-US" dirty="0"/>
              <a:t> Increase funding to Parliamentary Committees to strengthen their oversight roles</a:t>
            </a:r>
          </a:p>
          <a:p>
            <a:pPr>
              <a:buFont typeface="Wingdings" pitchFamily="2" charset="2"/>
              <a:buChar char="§"/>
            </a:pPr>
            <a:r>
              <a:rPr lang="en-US" dirty="0"/>
              <a:t> Increase subvention to Competition and Fair Trading Commission (CFTC), Anti-Corruption Bureau (ACB) and Malawi Bureau of Standards (MBS)</a:t>
            </a:r>
          </a:p>
          <a:p>
            <a:pPr>
              <a:buFont typeface="Wingdings" pitchFamily="2" charset="2"/>
              <a:buChar char="§"/>
            </a:pPr>
            <a:r>
              <a:rPr lang="en-US" dirty="0"/>
              <a:t> Migrate to electronic market fees collection system by District Councils other than manual collection to curb fraud and theft</a:t>
            </a:r>
          </a:p>
          <a:p>
            <a:pPr>
              <a:buFont typeface="Wingdings" pitchFamily="2" charset="2"/>
              <a:buChar char="§"/>
            </a:pPr>
            <a:r>
              <a:rPr lang="en-US" dirty="0"/>
              <a:t> Increase tax exemption concession bracket from 1 vehicle per annum to at least 3 vehicles  per NGO per annum and increase the ceiling of tax exemption on donations to NGOs from the current MK5 million as per S39(1)(d) and (e) of Taxation Act amendment of 2018 to at least MK20 million.</a:t>
            </a:r>
          </a:p>
          <a:p>
            <a:pPr>
              <a:buFont typeface="Wingdings" pitchFamily="2" charset="2"/>
              <a:buChar char="q"/>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b="1" dirty="0"/>
              <a:t>Outlook of Presentation</a:t>
            </a:r>
          </a:p>
        </p:txBody>
      </p:sp>
      <p:sp>
        <p:nvSpPr>
          <p:cNvPr id="3" name="Content Placeholder 2"/>
          <p:cNvSpPr>
            <a:spLocks noGrp="1"/>
          </p:cNvSpPr>
          <p:nvPr>
            <p:ph idx="1"/>
          </p:nvPr>
        </p:nvSpPr>
        <p:spPr>
          <a:xfrm>
            <a:off x="457200" y="1447800"/>
            <a:ext cx="8229600" cy="5105400"/>
          </a:xfrm>
        </p:spPr>
        <p:txBody>
          <a:bodyPr>
            <a:normAutofit fontScale="92500" lnSpcReduction="10000"/>
          </a:bodyPr>
          <a:lstStyle/>
          <a:p>
            <a:pPr>
              <a:buFont typeface="Wingdings" pitchFamily="2" charset="2"/>
              <a:buChar char="q"/>
            </a:pPr>
            <a:r>
              <a:rPr lang="en-US" dirty="0"/>
              <a:t> What is CONGOMA</a:t>
            </a:r>
          </a:p>
          <a:p>
            <a:pPr>
              <a:buFont typeface="Wingdings" pitchFamily="2" charset="2"/>
              <a:buChar char="q"/>
            </a:pPr>
            <a:r>
              <a:rPr lang="en-US" dirty="0"/>
              <a:t>Some development Challenges facing Malawi</a:t>
            </a:r>
          </a:p>
          <a:p>
            <a:pPr>
              <a:buFont typeface="Wingdings" pitchFamily="2" charset="2"/>
              <a:buChar char="q"/>
            </a:pPr>
            <a:r>
              <a:rPr lang="en-US" dirty="0"/>
              <a:t>Underpinning Principles of NGO input into 2021/22 National Budget</a:t>
            </a:r>
          </a:p>
          <a:p>
            <a:pPr>
              <a:buFont typeface="Wingdings" pitchFamily="2" charset="2"/>
              <a:buChar char="q"/>
            </a:pPr>
            <a:r>
              <a:rPr lang="en-US" dirty="0"/>
              <a:t> Major asks for Annual/ Medium term Budget Frameworks</a:t>
            </a:r>
          </a:p>
          <a:p>
            <a:pPr>
              <a:buFont typeface="Wingdings" pitchFamily="2" charset="2"/>
              <a:buChar char="q"/>
            </a:pPr>
            <a:r>
              <a:rPr lang="en-US" dirty="0"/>
              <a:t> Budget structure</a:t>
            </a:r>
          </a:p>
          <a:p>
            <a:pPr>
              <a:buFont typeface="Wingdings" pitchFamily="2" charset="2"/>
              <a:buChar char="q"/>
            </a:pPr>
            <a:r>
              <a:rPr lang="en-US" dirty="0"/>
              <a:t> Interventions on selected Enablers</a:t>
            </a:r>
          </a:p>
          <a:p>
            <a:pPr>
              <a:buFont typeface="Wingdings" pitchFamily="2" charset="2"/>
              <a:buChar char="q"/>
            </a:pPr>
            <a:r>
              <a:rPr lang="en-US" dirty="0"/>
              <a:t> Revenue sources</a:t>
            </a:r>
          </a:p>
          <a:p>
            <a:pPr>
              <a:buFont typeface="Wingdings" pitchFamily="2" charset="2"/>
              <a:buChar char="q"/>
            </a:pPr>
            <a:r>
              <a:rPr lang="en-US" dirty="0"/>
              <a:t> Proposed Policy directions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Enabler Interventions cont…d</a:t>
            </a:r>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b="1" dirty="0"/>
              <a:t> Mind set Change</a:t>
            </a:r>
          </a:p>
          <a:p>
            <a:pPr>
              <a:buFont typeface="Wingdings" pitchFamily="2" charset="2"/>
              <a:buChar char="§"/>
            </a:pPr>
            <a:r>
              <a:rPr lang="en-US" dirty="0"/>
              <a:t> Strengthen citizen engagement through PABWALO Initiative by Ministry of Civic Education in collaboration with CSOs </a:t>
            </a:r>
          </a:p>
          <a:p>
            <a:pPr>
              <a:buFont typeface="Wingdings" pitchFamily="2" charset="2"/>
              <a:buChar char="§"/>
            </a:pPr>
            <a:r>
              <a:rPr lang="en-US" dirty="0"/>
              <a:t> Introduce broadcasting time quota of 60-40 in </a:t>
            </a:r>
            <a:r>
              <a:rPr lang="en-US" dirty="0" err="1"/>
              <a:t>favour</a:t>
            </a:r>
            <a:r>
              <a:rPr lang="en-US" dirty="0"/>
              <a:t> of local civic education content for public broadcasters to tackle pertinent local myths and perceptions among Malawians on social, economic and development issues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a:t>Revenue sources</a:t>
            </a:r>
          </a:p>
        </p:txBody>
      </p:sp>
      <p:sp>
        <p:nvSpPr>
          <p:cNvPr id="3" name="Content Placeholder 2"/>
          <p:cNvSpPr>
            <a:spLocks noGrp="1"/>
          </p:cNvSpPr>
          <p:nvPr>
            <p:ph idx="1"/>
          </p:nvPr>
        </p:nvSpPr>
        <p:spPr>
          <a:xfrm>
            <a:off x="457200" y="1143000"/>
            <a:ext cx="8229600" cy="5410200"/>
          </a:xfrm>
        </p:spPr>
        <p:txBody>
          <a:bodyPr>
            <a:normAutofit fontScale="32500" lnSpcReduction="20000"/>
          </a:bodyPr>
          <a:lstStyle/>
          <a:p>
            <a:pPr>
              <a:buFont typeface="Wingdings,Sans-Serif" pitchFamily="2" charset="2"/>
              <a:buChar char="q"/>
            </a:pPr>
            <a:r>
              <a:rPr lang="en-US" sz="4500" dirty="0"/>
              <a:t> </a:t>
            </a:r>
            <a:r>
              <a:rPr lang="en-US" sz="6400" b="1" dirty="0">
                <a:ea typeface="+mn-lt"/>
                <a:cs typeface="+mn-lt"/>
              </a:rPr>
              <a:t> Returns from NGO coordination and regulation</a:t>
            </a:r>
            <a:endParaRPr lang="en-US" sz="6400" dirty="0"/>
          </a:p>
          <a:p>
            <a:pPr lvl="1">
              <a:buFont typeface="Wingdings,Sans-Serif" pitchFamily="2" charset="2"/>
              <a:buChar char="q"/>
            </a:pPr>
            <a:r>
              <a:rPr lang="en-US" sz="6400" dirty="0">
                <a:ea typeface="+mn-lt"/>
                <a:cs typeface="+mn-lt"/>
              </a:rPr>
              <a:t>Continue investing a lot more in </a:t>
            </a:r>
            <a:r>
              <a:rPr lang="en-US" sz="6400" u="sng" dirty="0">
                <a:ea typeface="+mn-lt"/>
                <a:cs typeface="+mn-lt"/>
              </a:rPr>
              <a:t>"positive energy"</a:t>
            </a:r>
            <a:r>
              <a:rPr lang="en-US" sz="6400" dirty="0">
                <a:ea typeface="+mn-lt"/>
                <a:cs typeface="+mn-lt"/>
              </a:rPr>
              <a:t> around NGO coordination and regulation  (Win-Win)...</a:t>
            </a:r>
          </a:p>
          <a:p>
            <a:pPr lvl="1">
              <a:buFont typeface="Wingdings,Sans-Serif" pitchFamily="2" charset="2"/>
              <a:buChar char="q"/>
            </a:pPr>
            <a:r>
              <a:rPr lang="en-US" sz="6400" dirty="0">
                <a:ea typeface="+mn-lt"/>
                <a:cs typeface="+mn-lt"/>
              </a:rPr>
              <a:t>underscoring </a:t>
            </a:r>
            <a:r>
              <a:rPr lang="en-US" sz="6400" u="sng" dirty="0">
                <a:ea typeface="+mn-lt"/>
                <a:cs typeface="+mn-lt"/>
              </a:rPr>
              <a:t>complementary benefits</a:t>
            </a:r>
            <a:r>
              <a:rPr lang="en-US" sz="6400" dirty="0">
                <a:ea typeface="+mn-lt"/>
                <a:cs typeface="+mn-lt"/>
              </a:rPr>
              <a:t> towards public service delivery synergies and outcomes </a:t>
            </a:r>
            <a:endParaRPr lang="en-US" sz="6400" dirty="0">
              <a:cs typeface="Calibri"/>
            </a:endParaRPr>
          </a:p>
          <a:p>
            <a:pPr lvl="1">
              <a:buFont typeface="Wingdings,Sans-Serif" pitchFamily="2" charset="2"/>
              <a:buChar char="q"/>
            </a:pPr>
            <a:endParaRPr lang="en-US" sz="6400" dirty="0">
              <a:cs typeface="Calibri"/>
            </a:endParaRPr>
          </a:p>
          <a:p>
            <a:pPr>
              <a:buFont typeface="Wingdings" pitchFamily="2" charset="2"/>
              <a:buChar char="q"/>
            </a:pPr>
            <a:r>
              <a:rPr lang="en-US" sz="6400" dirty="0"/>
              <a:t> </a:t>
            </a:r>
            <a:r>
              <a:rPr lang="en-US" sz="6400" b="1" dirty="0"/>
              <a:t>Ground Rates</a:t>
            </a:r>
            <a:endParaRPr lang="en-US" sz="6400" dirty="0">
              <a:cs typeface="Calibri"/>
            </a:endParaRPr>
          </a:p>
          <a:p>
            <a:pPr lvl="1">
              <a:buFont typeface="Wingdings" pitchFamily="2" charset="2"/>
              <a:buChar char="q"/>
            </a:pPr>
            <a:r>
              <a:rPr lang="en-US" sz="6400" dirty="0"/>
              <a:t>Seriously consider enforcing payments and effective management of ground rates and other property taxes in towns and cities as a source of revenue </a:t>
            </a:r>
            <a:endParaRPr lang="en-US" sz="6400" dirty="0">
              <a:cs typeface="Calibri"/>
            </a:endParaRPr>
          </a:p>
          <a:p>
            <a:pPr lvl="2">
              <a:buFont typeface="Wingdings" pitchFamily="2" charset="2"/>
              <a:buChar char="q"/>
            </a:pPr>
            <a:endParaRPr lang="en-US" sz="6400" dirty="0">
              <a:cs typeface="Calibri"/>
            </a:endParaRPr>
          </a:p>
          <a:p>
            <a:pPr>
              <a:buFont typeface="Wingdings" pitchFamily="2" charset="2"/>
              <a:buChar char="q"/>
            </a:pPr>
            <a:r>
              <a:rPr lang="en-US" sz="6400" b="1" dirty="0"/>
              <a:t>Reduce tax holidays</a:t>
            </a:r>
            <a:endParaRPr lang="en-US" sz="6400" dirty="0"/>
          </a:p>
          <a:p>
            <a:pPr lvl="1">
              <a:buFont typeface="Wingdings" pitchFamily="2" charset="2"/>
              <a:buChar char="q"/>
            </a:pPr>
            <a:r>
              <a:rPr lang="en-US" sz="6400" dirty="0"/>
              <a:t>Considerably reduce/abolish tax holidays </a:t>
            </a:r>
            <a:endParaRPr lang="en-US" sz="6400" dirty="0">
              <a:cs typeface="Calibri"/>
            </a:endParaRPr>
          </a:p>
          <a:p>
            <a:pPr lvl="1">
              <a:buFont typeface="Wingdings" pitchFamily="2" charset="2"/>
              <a:buChar char="q"/>
            </a:pPr>
            <a:r>
              <a:rPr lang="en-US" sz="6400" dirty="0"/>
              <a:t>and/or only give with strict operational, income/ finance &amp; employment targets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Revenue  cont..d</a:t>
            </a:r>
          </a:p>
        </p:txBody>
      </p:sp>
      <p:sp>
        <p:nvSpPr>
          <p:cNvPr id="3" name="Content Placeholder 2"/>
          <p:cNvSpPr>
            <a:spLocks noGrp="1"/>
          </p:cNvSpPr>
          <p:nvPr>
            <p:ph idx="1"/>
          </p:nvPr>
        </p:nvSpPr>
        <p:spPr>
          <a:xfrm>
            <a:off x="457200" y="1295400"/>
            <a:ext cx="8229600" cy="5105400"/>
          </a:xfrm>
        </p:spPr>
        <p:txBody>
          <a:bodyPr>
            <a:normAutofit fontScale="32500" lnSpcReduction="20000"/>
          </a:bodyPr>
          <a:lstStyle/>
          <a:p>
            <a:pPr lvl="1">
              <a:buFont typeface="Wingdings" pitchFamily="2" charset="2"/>
              <a:buChar char="q"/>
            </a:pPr>
            <a:r>
              <a:rPr lang="en-US" sz="6400" b="1" dirty="0"/>
              <a:t>Tax administration</a:t>
            </a:r>
          </a:p>
          <a:p>
            <a:pPr lvl="1">
              <a:buFont typeface="Wingdings" pitchFamily="2" charset="2"/>
              <a:buChar char="§"/>
            </a:pPr>
            <a:r>
              <a:rPr lang="en-US" sz="6400" dirty="0"/>
              <a:t>Tax collection should prioritize factoring in building of trust &amp; local ownership/partnership with tax-payers... </a:t>
            </a:r>
          </a:p>
          <a:p>
            <a:pPr lvl="1">
              <a:buFont typeface="Wingdings" pitchFamily="2" charset="2"/>
              <a:buChar char="§"/>
            </a:pPr>
            <a:r>
              <a:rPr lang="en-US" sz="6400" dirty="0"/>
              <a:t>by showing land-mark projects as impact (value-for-money) of tax revenue and showing less policing attributes...</a:t>
            </a:r>
          </a:p>
          <a:p>
            <a:pPr>
              <a:buFont typeface="Wingdings" pitchFamily="2" charset="2"/>
              <a:buChar char="q"/>
            </a:pPr>
            <a:endParaRPr lang="en-US" sz="6400" b="1" dirty="0"/>
          </a:p>
          <a:p>
            <a:pPr>
              <a:buFont typeface="Wingdings" pitchFamily="2" charset="2"/>
              <a:buChar char="q"/>
            </a:pPr>
            <a:r>
              <a:rPr lang="en-US" sz="6400" b="1" dirty="0"/>
              <a:t>Returns from NGO coordination and regulation</a:t>
            </a:r>
          </a:p>
          <a:p>
            <a:pPr>
              <a:buNone/>
            </a:pPr>
            <a:r>
              <a:rPr lang="en-US" sz="6400" dirty="0"/>
              <a:t>Invest in coordination and regulation of NGOs for complementary benefits to public service delivery</a:t>
            </a:r>
          </a:p>
          <a:p>
            <a:pPr>
              <a:buFont typeface="Wingdings" pitchFamily="2" charset="2"/>
              <a:buChar char="q"/>
            </a:pPr>
            <a:r>
              <a:rPr lang="en-US" sz="6400" b="1" dirty="0"/>
              <a:t>Financial Transaction tax</a:t>
            </a:r>
            <a:r>
              <a:rPr lang="en-US" sz="6400" dirty="0"/>
              <a:t> </a:t>
            </a:r>
          </a:p>
          <a:p>
            <a:pPr>
              <a:buNone/>
            </a:pPr>
            <a:r>
              <a:rPr lang="en-US" sz="6400" dirty="0"/>
              <a:t>Introduce a small tax called Financial Transaction Tax with thresholds and control mobile money charges as leverage</a:t>
            </a:r>
          </a:p>
          <a:p>
            <a:pPr>
              <a:buFont typeface="Wingdings" pitchFamily="2" charset="2"/>
              <a:buChar char="q"/>
            </a:pPr>
            <a:r>
              <a:rPr lang="en-US" sz="6400" dirty="0"/>
              <a:t> </a:t>
            </a:r>
            <a:r>
              <a:rPr lang="en-US" sz="6400" b="1" dirty="0"/>
              <a:t>National Climate Change Management Fund</a:t>
            </a:r>
          </a:p>
          <a:p>
            <a:pPr>
              <a:buNone/>
            </a:pPr>
            <a:r>
              <a:rPr lang="en-US" sz="6400" dirty="0"/>
              <a:t>Channel carbon tax to this fund</a:t>
            </a:r>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style>
          <a:lnRef idx="2">
            <a:schemeClr val="accent4">
              <a:shade val="50000"/>
            </a:schemeClr>
          </a:lnRef>
          <a:fillRef idx="1">
            <a:schemeClr val="accent4"/>
          </a:fillRef>
          <a:effectRef idx="0">
            <a:schemeClr val="accent4"/>
          </a:effectRef>
          <a:fontRef idx="minor">
            <a:schemeClr val="lt1"/>
          </a:fontRef>
        </p:style>
        <p:txBody>
          <a:bodyPr/>
          <a:lstStyle/>
          <a:p>
            <a:r>
              <a:rPr lang="en-US" dirty="0"/>
              <a:t>Proposed Policy directions</a:t>
            </a:r>
          </a:p>
        </p:txBody>
      </p:sp>
      <p:sp>
        <p:nvSpPr>
          <p:cNvPr id="3" name="Content Placeholder 2"/>
          <p:cNvSpPr>
            <a:spLocks noGrp="1"/>
          </p:cNvSpPr>
          <p:nvPr>
            <p:ph idx="1"/>
          </p:nvPr>
        </p:nvSpPr>
        <p:spPr>
          <a:xfrm>
            <a:off x="457200" y="990600"/>
            <a:ext cx="8229600" cy="5486400"/>
          </a:xfrm>
        </p:spPr>
        <p:txBody>
          <a:bodyPr>
            <a:normAutofit fontScale="77500" lnSpcReduction="20000"/>
          </a:bodyPr>
          <a:lstStyle/>
          <a:p>
            <a:pPr>
              <a:buFont typeface="Wingdings" pitchFamily="2" charset="2"/>
              <a:buChar char="q"/>
            </a:pPr>
            <a:r>
              <a:rPr lang="en-US" dirty="0"/>
              <a:t> Develop  an economic recovery plan from effects of </a:t>
            </a:r>
            <a:r>
              <a:rPr lang="en-US" dirty="0" err="1"/>
              <a:t>Covid</a:t>
            </a:r>
            <a:r>
              <a:rPr lang="en-US" dirty="0"/>
              <a:t> -19</a:t>
            </a:r>
          </a:p>
          <a:p>
            <a:pPr>
              <a:buFont typeface="Wingdings" pitchFamily="2" charset="2"/>
              <a:buChar char="q"/>
            </a:pPr>
            <a:r>
              <a:rPr lang="en-US" dirty="0"/>
              <a:t> Invest in NGO regulation and coordination to harness third party resource trickle-ins and enhance inclusive growth and accountability for funds and development results</a:t>
            </a:r>
          </a:p>
          <a:p>
            <a:pPr>
              <a:buFont typeface="Wingdings" pitchFamily="2" charset="2"/>
              <a:buChar char="q"/>
            </a:pPr>
            <a:r>
              <a:rPr lang="en-US" dirty="0"/>
              <a:t>Strengthen the fight against corruption and speedy trial of cases</a:t>
            </a:r>
          </a:p>
          <a:p>
            <a:pPr>
              <a:buFont typeface="Wingdings" pitchFamily="2" charset="2"/>
              <a:buChar char="q"/>
            </a:pPr>
            <a:r>
              <a:rPr lang="en-US" dirty="0"/>
              <a:t> Devolve to Councils</a:t>
            </a:r>
          </a:p>
          <a:p>
            <a:pPr>
              <a:buFont typeface="Wingdings" pitchFamily="2" charset="2"/>
              <a:buChar char="q"/>
            </a:pPr>
            <a:r>
              <a:rPr lang="en-US" dirty="0"/>
              <a:t> Manage debt and substantially reduce borrowing</a:t>
            </a:r>
          </a:p>
          <a:p>
            <a:pPr>
              <a:buFont typeface="Wingdings" pitchFamily="2" charset="2"/>
              <a:buChar char="q"/>
            </a:pPr>
            <a:r>
              <a:rPr lang="en-US" dirty="0"/>
              <a:t> Rationalize allocation, use and maintenance of public vehicles with more on the road for direct service delivery and less to administration  but also reduce backlog of non runner vehicles in public offices</a:t>
            </a:r>
          </a:p>
          <a:p>
            <a:pPr>
              <a:buFont typeface="Wingdings" pitchFamily="2" charset="2"/>
              <a:buChar char="q"/>
            </a:pPr>
            <a:r>
              <a:rPr lang="en-US" dirty="0"/>
              <a:t>Deal with degrading environment, water potency and land legislation challenges which are key to Agricultural commercialization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policy directions  cont…d</a:t>
            </a:r>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pPr>
              <a:buFont typeface="Wingdings" pitchFamily="2" charset="2"/>
              <a:buChar char="q"/>
            </a:pPr>
            <a:r>
              <a:rPr lang="en-US" dirty="0"/>
              <a:t> Deal</a:t>
            </a:r>
            <a:r>
              <a:rPr lang="en-GB" dirty="0"/>
              <a:t> tax loopholes and promote international cooperation to avoid tax evasion</a:t>
            </a:r>
            <a:r>
              <a:rPr lang="en-US" dirty="0"/>
              <a:t> </a:t>
            </a:r>
          </a:p>
          <a:p>
            <a:pPr>
              <a:buFont typeface="Wingdings" pitchFamily="2" charset="2"/>
              <a:buChar char="q"/>
            </a:pPr>
            <a:r>
              <a:rPr lang="en-US" dirty="0"/>
              <a:t> Raise the trust levels in the IFMIS</a:t>
            </a:r>
          </a:p>
          <a:p>
            <a:pPr>
              <a:buFont typeface="Wingdings" pitchFamily="2" charset="2"/>
              <a:buChar char="q"/>
            </a:pPr>
            <a:r>
              <a:rPr lang="en-US" dirty="0"/>
              <a:t> Seriously venture into extractive industry </a:t>
            </a:r>
          </a:p>
          <a:p>
            <a:pPr>
              <a:buFont typeface="Wingdings" pitchFamily="2" charset="2"/>
              <a:buChar char="q"/>
            </a:pPr>
            <a:r>
              <a:rPr lang="en-US" dirty="0"/>
              <a:t> Consider producing chemical fertilizers in-country</a:t>
            </a:r>
          </a:p>
          <a:p>
            <a:pPr>
              <a:buFont typeface="Wingdings" pitchFamily="2" charset="2"/>
              <a:buChar char="q"/>
            </a:pPr>
            <a:r>
              <a:rPr lang="en-GB" dirty="0"/>
              <a:t>Expedite the practice of transparency and accountability in the procurement and administration of public contracts to ensure value for public money for all investments. </a:t>
            </a:r>
          </a:p>
          <a:p>
            <a:pPr>
              <a:buFont typeface="Wingdings" pitchFamily="2" charset="2"/>
              <a:buChar char="q"/>
            </a:pPr>
            <a:r>
              <a:rPr lang="en-US" dirty="0"/>
              <a:t> </a:t>
            </a:r>
            <a:r>
              <a:rPr lang="en-GB" dirty="0"/>
              <a:t>Ensure that policies promote inclusion of Women, youth, people with disabilities in the economy.</a:t>
            </a:r>
          </a:p>
          <a:p>
            <a:pPr>
              <a:buFont typeface="Wingdings" pitchFamily="2" charset="2"/>
              <a:buChar char="q"/>
            </a:pPr>
            <a:r>
              <a:rPr lang="en-GB" dirty="0"/>
              <a:t>Promote participation of locals in the economy as a priority through deliberate policies.</a:t>
            </a:r>
            <a:endParaRPr lang="en-US" dirty="0"/>
          </a:p>
          <a:p>
            <a:pPr>
              <a:buFont typeface="Wingdings" pitchFamily="2" charset="2"/>
              <a:buChar char="q"/>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b="1" dirty="0"/>
              <a:t>What is CONGOMA</a:t>
            </a:r>
          </a:p>
        </p:txBody>
      </p:sp>
      <p:sp>
        <p:nvSpPr>
          <p:cNvPr id="3" name="Content Placeholder 2"/>
          <p:cNvSpPr>
            <a:spLocks noGrp="1"/>
          </p:cNvSpPr>
          <p:nvPr>
            <p:ph idx="1"/>
          </p:nvPr>
        </p:nvSpPr>
        <p:spPr/>
        <p:txBody>
          <a:bodyPr>
            <a:normAutofit fontScale="92500" lnSpcReduction="10000"/>
          </a:bodyPr>
          <a:lstStyle/>
          <a:p>
            <a:pPr>
              <a:buFont typeface="Wingdings" pitchFamily="2" charset="2"/>
              <a:buChar char="q"/>
            </a:pPr>
            <a:r>
              <a:rPr lang="en-US" dirty="0"/>
              <a:t> An NGO umbrella coordinating body formed in 1985 with as many as over 1300 NGO members registered some of whom have existed as early as 1900</a:t>
            </a:r>
          </a:p>
          <a:p>
            <a:pPr>
              <a:buFont typeface="Wingdings" pitchFamily="2" charset="2"/>
              <a:buChar char="q"/>
            </a:pPr>
            <a:r>
              <a:rPr lang="en-US" dirty="0"/>
              <a:t> Coordinates NGOs through 28 CSO District Networks; 3 Regional NGO Committees; over 20 Thematic Network members; collaboration with Government of Malawi (in several Committees) and other Inter-Governmental bodies like SADC; AU-ECOSOCC and the UN-ECOSOC</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US" b="1" dirty="0"/>
              <a:t>Some Development Challenges facing Malawi </a:t>
            </a:r>
          </a:p>
        </p:txBody>
      </p:sp>
      <p:sp>
        <p:nvSpPr>
          <p:cNvPr id="3" name="Content Placeholder 2"/>
          <p:cNvSpPr>
            <a:spLocks noGrp="1"/>
          </p:cNvSpPr>
          <p:nvPr>
            <p:ph idx="1"/>
          </p:nvPr>
        </p:nvSpPr>
        <p:spPr>
          <a:xfrm>
            <a:off x="457200" y="1371600"/>
            <a:ext cx="8229600" cy="5105400"/>
          </a:xfrm>
        </p:spPr>
        <p:txBody>
          <a:bodyPr>
            <a:normAutofit fontScale="92500" lnSpcReduction="20000"/>
          </a:bodyPr>
          <a:lstStyle/>
          <a:p>
            <a:pPr>
              <a:buFont typeface="Wingdings" pitchFamily="2" charset="2"/>
              <a:buChar char="q"/>
            </a:pPr>
            <a:r>
              <a:rPr lang="en-US" dirty="0"/>
              <a:t> Inadequate resource base that has seen development Budgets being very weak to create jobs</a:t>
            </a:r>
          </a:p>
          <a:p>
            <a:pPr>
              <a:buFont typeface="Wingdings" pitchFamily="2" charset="2"/>
              <a:buChar char="q"/>
            </a:pPr>
            <a:r>
              <a:rPr lang="en-US" dirty="0"/>
              <a:t>Lack of inclusivity of growth and wealth creation drive giving rise to high inequality</a:t>
            </a:r>
          </a:p>
          <a:p>
            <a:pPr>
              <a:buFont typeface="Wingdings" pitchFamily="2" charset="2"/>
              <a:buChar char="q"/>
            </a:pPr>
            <a:r>
              <a:rPr lang="en-US" dirty="0"/>
              <a:t>Increasing poverty due to wastage embezzlement of public funds and limited access to public services in rural areas where the majority Malawians live</a:t>
            </a:r>
          </a:p>
          <a:p>
            <a:pPr>
              <a:buFont typeface="Wingdings" pitchFamily="2" charset="2"/>
              <a:buChar char="q"/>
            </a:pPr>
            <a:r>
              <a:rPr lang="en-US" dirty="0"/>
              <a:t> Ravaging effects of </a:t>
            </a:r>
            <a:r>
              <a:rPr lang="en-US" dirty="0" err="1"/>
              <a:t>Covid</a:t>
            </a:r>
            <a:r>
              <a:rPr lang="en-US" dirty="0"/>
              <a:t> -19 pandemic</a:t>
            </a:r>
          </a:p>
          <a:p>
            <a:pPr>
              <a:buFont typeface="Wingdings" pitchFamily="2" charset="2"/>
              <a:buChar char="q"/>
            </a:pPr>
            <a:r>
              <a:rPr lang="en-US" dirty="0"/>
              <a:t> Weak capacity to effectively implement policies, laws and programs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Development challenges cont…d</a:t>
            </a:r>
          </a:p>
        </p:txBody>
      </p:sp>
      <p:sp>
        <p:nvSpPr>
          <p:cNvPr id="3" name="Content Placeholder 2"/>
          <p:cNvSpPr>
            <a:spLocks noGrp="1"/>
          </p:cNvSpPr>
          <p:nvPr>
            <p:ph idx="1"/>
          </p:nvPr>
        </p:nvSpPr>
        <p:spPr/>
        <p:txBody>
          <a:bodyPr>
            <a:normAutofit lnSpcReduction="10000"/>
          </a:bodyPr>
          <a:lstStyle/>
          <a:p>
            <a:pPr>
              <a:buFont typeface="Wingdings" pitchFamily="2" charset="2"/>
              <a:buChar char="q"/>
            </a:pPr>
            <a:r>
              <a:rPr lang="en-US" dirty="0"/>
              <a:t> Pre-dominance of importation than export led economic activities that exports jobs</a:t>
            </a:r>
          </a:p>
          <a:p>
            <a:pPr>
              <a:buFont typeface="Wingdings" pitchFamily="2" charset="2"/>
              <a:buChar char="q"/>
            </a:pPr>
            <a:r>
              <a:rPr lang="en-US" dirty="0"/>
              <a:t> Largely subsistence Agriculture practices</a:t>
            </a:r>
          </a:p>
          <a:p>
            <a:pPr>
              <a:buFont typeface="Wingdings" pitchFamily="2" charset="2"/>
              <a:buChar char="q"/>
            </a:pPr>
            <a:r>
              <a:rPr lang="en-US" dirty="0"/>
              <a:t> Negative mind sets that are bent at free handouts culture and lack of self esteem and patriotism</a:t>
            </a:r>
          </a:p>
          <a:p>
            <a:pPr>
              <a:buFont typeface="Wingdings" pitchFamily="2" charset="2"/>
              <a:buChar char="q"/>
            </a:pPr>
            <a:r>
              <a:rPr lang="en-US" dirty="0"/>
              <a:t>Weak coordination and regulation of NGOs that see unreported and uncoordinated development results </a:t>
            </a:r>
          </a:p>
          <a:p>
            <a:pPr>
              <a:buFont typeface="Wingdings" pitchFamily="2" charset="2"/>
              <a:buChar char="q"/>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US" b="1" dirty="0"/>
              <a:t>Underpinning principles of NGO input into 2021/22 National Budget</a:t>
            </a:r>
          </a:p>
        </p:txBody>
      </p:sp>
      <p:sp>
        <p:nvSpPr>
          <p:cNvPr id="3" name="Content Placeholder 2"/>
          <p:cNvSpPr>
            <a:spLocks noGrp="1"/>
          </p:cNvSpPr>
          <p:nvPr>
            <p:ph idx="1"/>
          </p:nvPr>
        </p:nvSpPr>
        <p:spPr>
          <a:xfrm>
            <a:off x="457200" y="1295400"/>
            <a:ext cx="8229600" cy="4830763"/>
          </a:xfrm>
        </p:spPr>
        <p:txBody>
          <a:bodyPr>
            <a:normAutofit fontScale="92500" lnSpcReduction="20000"/>
          </a:bodyPr>
          <a:lstStyle/>
          <a:p>
            <a:pPr>
              <a:buFont typeface="Wingdings" pitchFamily="2" charset="2"/>
              <a:buChar char="q"/>
            </a:pPr>
            <a:r>
              <a:rPr lang="en-US" dirty="0"/>
              <a:t>Alignment with MW2063; Medium term plans</a:t>
            </a:r>
          </a:p>
          <a:p>
            <a:pPr lvl="1">
              <a:buFont typeface="Wingdings" pitchFamily="2" charset="2"/>
              <a:buChar char="q"/>
            </a:pPr>
            <a:r>
              <a:rPr lang="en-US" dirty="0"/>
              <a:t>Ownership, transparency and accountability</a:t>
            </a:r>
            <a:endParaRPr lang="en-US" dirty="0">
              <a:cs typeface="Calibri"/>
            </a:endParaRPr>
          </a:p>
          <a:p>
            <a:pPr lvl="1">
              <a:buFont typeface="Wingdings" pitchFamily="2" charset="2"/>
              <a:buChar char="q"/>
            </a:pPr>
            <a:r>
              <a:rPr lang="en-US" dirty="0"/>
              <a:t>Prudence or value for money</a:t>
            </a:r>
            <a:endParaRPr lang="en-US" dirty="0">
              <a:cs typeface="Calibri"/>
            </a:endParaRPr>
          </a:p>
          <a:p>
            <a:pPr>
              <a:buFont typeface="Wingdings" pitchFamily="2" charset="2"/>
              <a:buChar char="q"/>
            </a:pPr>
            <a:r>
              <a:rPr lang="en-US" dirty="0"/>
              <a:t> Inclusive wealth-creation and distribution</a:t>
            </a:r>
            <a:endParaRPr lang="en-US" dirty="0">
              <a:cs typeface="Calibri"/>
            </a:endParaRPr>
          </a:p>
          <a:p>
            <a:pPr lvl="1">
              <a:buFont typeface="Wingdings" pitchFamily="2" charset="2"/>
              <a:buChar char="q"/>
            </a:pPr>
            <a:r>
              <a:rPr lang="en-US" dirty="0"/>
              <a:t>Decentralized approach and ideals</a:t>
            </a:r>
            <a:endParaRPr lang="en-US" dirty="0">
              <a:cs typeface="Calibri"/>
            </a:endParaRPr>
          </a:p>
          <a:p>
            <a:pPr lvl="1">
              <a:buFont typeface="Wingdings" pitchFamily="2" charset="2"/>
              <a:buChar char="q"/>
            </a:pPr>
            <a:r>
              <a:rPr lang="en-US" dirty="0" err="1"/>
              <a:t>Agri</a:t>
            </a:r>
            <a:r>
              <a:rPr lang="en-US" dirty="0"/>
              <a:t>-based industrialization (agriculture the blood of our economy NOT just Backbone)</a:t>
            </a:r>
            <a:endParaRPr lang="en-US" dirty="0">
              <a:cs typeface="Calibri"/>
            </a:endParaRPr>
          </a:p>
          <a:p>
            <a:pPr>
              <a:buFont typeface="Wingdings" pitchFamily="2" charset="2"/>
              <a:buChar char="q"/>
            </a:pPr>
            <a:r>
              <a:rPr lang="en-US" dirty="0"/>
              <a:t> Blue-Economy harnessing</a:t>
            </a:r>
          </a:p>
          <a:p>
            <a:pPr>
              <a:buFont typeface="Wingdings" pitchFamily="2" charset="2"/>
              <a:buChar char="q"/>
            </a:pPr>
            <a:r>
              <a:rPr lang="en-US" dirty="0"/>
              <a:t> Import substitution and export marketing</a:t>
            </a:r>
          </a:p>
          <a:p>
            <a:pPr>
              <a:buFont typeface="Wingdings" pitchFamily="2" charset="2"/>
              <a:buChar char="q"/>
            </a:pPr>
            <a:r>
              <a:rPr lang="en-US" dirty="0"/>
              <a:t> Efficient transport and infrastructure base</a:t>
            </a:r>
          </a:p>
          <a:p>
            <a:pPr>
              <a:buFont typeface="Wingdings" pitchFamily="2" charset="2"/>
              <a:buChar char="q"/>
            </a:pPr>
            <a:r>
              <a:rPr lang="en-US" dirty="0">
                <a:cs typeface="Calibri"/>
              </a:rPr>
              <a:t>Energy access enhancement</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US" dirty="0"/>
              <a:t>Major asks for the Annual to Medium term Budget Frameworks</a:t>
            </a:r>
          </a:p>
        </p:txBody>
      </p:sp>
      <p:sp>
        <p:nvSpPr>
          <p:cNvPr id="3" name="Content Placeholder 2"/>
          <p:cNvSpPr>
            <a:spLocks noGrp="1"/>
          </p:cNvSpPr>
          <p:nvPr>
            <p:ph idx="1"/>
          </p:nvPr>
        </p:nvSpPr>
        <p:spPr>
          <a:xfrm>
            <a:off x="457200" y="1447800"/>
            <a:ext cx="8229600" cy="4953000"/>
          </a:xfrm>
        </p:spPr>
        <p:txBody>
          <a:bodyPr>
            <a:normAutofit fontScale="62500" lnSpcReduction="20000"/>
          </a:bodyPr>
          <a:lstStyle/>
          <a:p>
            <a:pPr>
              <a:buFont typeface="Wingdings" pitchFamily="2" charset="2"/>
              <a:buChar char="q"/>
            </a:pPr>
            <a:r>
              <a:rPr lang="en-US" b="1" dirty="0"/>
              <a:t>Prudence and Effective Macro-Fiscal forecasting from 2021/22FY onwards... </a:t>
            </a:r>
            <a:endParaRPr lang="en-US" b="1" dirty="0">
              <a:cs typeface="Calibri"/>
            </a:endParaRPr>
          </a:p>
          <a:p>
            <a:pPr lvl="1">
              <a:buFont typeface="Wingdings" pitchFamily="2" charset="2"/>
              <a:buChar char="q"/>
            </a:pPr>
            <a:r>
              <a:rPr lang="en-US" dirty="0"/>
              <a:t>HOW are we "realistically" set to walk the talk on our "ideals" in </a:t>
            </a:r>
            <a:r>
              <a:rPr lang="en-US" b="1" dirty="0"/>
              <a:t>Fiscal Objectives, towards the fulfillment of the Mw2063</a:t>
            </a:r>
            <a:r>
              <a:rPr lang="en-US" dirty="0"/>
              <a:t>? </a:t>
            </a:r>
          </a:p>
          <a:p>
            <a:pPr lvl="1">
              <a:buFont typeface="Wingdings" pitchFamily="2" charset="2"/>
              <a:buChar char="q"/>
            </a:pPr>
            <a:r>
              <a:rPr lang="en-US" dirty="0"/>
              <a:t>HOW are we walking this talk from 2021/22FY to off-set incessant underperformance in all macro-economic fundamentals?</a:t>
            </a:r>
            <a:endParaRPr lang="en-US" dirty="0">
              <a:cs typeface="Calibri"/>
            </a:endParaRPr>
          </a:p>
          <a:p>
            <a:pPr marL="457200" lvl="1" indent="0">
              <a:buNone/>
            </a:pPr>
            <a:endParaRPr lang="en-US" dirty="0">
              <a:cs typeface="Calibri"/>
            </a:endParaRPr>
          </a:p>
          <a:p>
            <a:pPr>
              <a:buFont typeface="Wingdings" pitchFamily="2" charset="2"/>
              <a:buChar char="q"/>
            </a:pPr>
            <a:r>
              <a:rPr lang="en-US" b="1" dirty="0">
                <a:cs typeface="Calibri"/>
              </a:rPr>
              <a:t>Regaining Fiscal Responsibility &amp; Flexibility Objectives from 2021/22FY onwards...</a:t>
            </a:r>
          </a:p>
          <a:p>
            <a:pPr lvl="1">
              <a:buFont typeface="Wingdings" pitchFamily="2" charset="2"/>
              <a:buChar char="q"/>
            </a:pPr>
            <a:r>
              <a:rPr lang="en-US" dirty="0">
                <a:cs typeface="Calibri"/>
              </a:rPr>
              <a:t>How are we structuring the effective management of the ballooning and unsustainable public debt (&gt;75% of GDP)?</a:t>
            </a:r>
          </a:p>
          <a:p>
            <a:pPr lvl="1">
              <a:buFont typeface="Wingdings" pitchFamily="2" charset="2"/>
              <a:buChar char="q"/>
            </a:pPr>
            <a:r>
              <a:rPr lang="en-US" dirty="0">
                <a:cs typeface="Calibri"/>
              </a:rPr>
              <a:t>How are we set to deal with the expenditure overruns and consequent widening budget deficits?</a:t>
            </a:r>
          </a:p>
          <a:p>
            <a:pPr marL="457200" lvl="1" indent="0">
              <a:buNone/>
            </a:pPr>
            <a:endParaRPr lang="en-US" dirty="0">
              <a:cs typeface="Calibri"/>
            </a:endParaRPr>
          </a:p>
          <a:p>
            <a:pPr>
              <a:buFont typeface="Wingdings" pitchFamily="2" charset="2"/>
              <a:buChar char="q"/>
            </a:pPr>
            <a:r>
              <a:rPr lang="en-US" b="1" dirty="0">
                <a:cs typeface="Calibri"/>
              </a:rPr>
              <a:t>Expenditure Efficiency &amp; Inclusive Growth from 2021/22FY onwards...</a:t>
            </a:r>
            <a:endParaRPr lang="en-US" dirty="0">
              <a:cs typeface="Calibri"/>
            </a:endParaRPr>
          </a:p>
          <a:p>
            <a:pPr lvl="1">
              <a:buFont typeface="Wingdings" pitchFamily="2" charset="2"/>
              <a:buChar char="q"/>
            </a:pPr>
            <a:r>
              <a:rPr lang="en-US" dirty="0">
                <a:cs typeface="Calibri"/>
              </a:rPr>
              <a:t>Efficient planning and strategic allocations of resources</a:t>
            </a:r>
          </a:p>
          <a:p>
            <a:pPr lvl="1">
              <a:buFont typeface="Wingdings" pitchFamily="2" charset="2"/>
              <a:buChar char="q"/>
            </a:pPr>
            <a:r>
              <a:rPr lang="en-US" b="1" dirty="0">
                <a:ea typeface="+mn-lt"/>
                <a:cs typeface="+mn-lt"/>
              </a:rPr>
              <a:t>How are we set to "finally" be on our way towards achieving this while anticipating, identifying &amp; analyzing fiscal risks?</a:t>
            </a:r>
            <a:endParaRPr lang="en-US" dirty="0">
              <a:ea typeface="+mn-lt"/>
              <a:cs typeface="+mn-lt"/>
            </a:endParaRPr>
          </a:p>
          <a:p>
            <a:pPr lvl="2">
              <a:buFont typeface="Wingdings" pitchFamily="2" charset="2"/>
              <a:buChar char="q"/>
            </a:pPr>
            <a:r>
              <a:rPr lang="en-US" b="1" dirty="0">
                <a:ea typeface="+mn-lt"/>
                <a:cs typeface="+mn-lt"/>
              </a:rPr>
              <a:t>fiscal space vs. Fiscal sustainability against </a:t>
            </a:r>
            <a:r>
              <a:rPr lang="en-US" b="1" dirty="0">
                <a:cs typeface="Calibri"/>
              </a:rPr>
              <a:t>Over-constrained spending amidst Covid-19</a:t>
            </a:r>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r>
              <a:rPr lang="en-US" b="1" dirty="0"/>
              <a:t>Budget Structure</a:t>
            </a:r>
          </a:p>
        </p:txBody>
      </p:sp>
      <p:sp>
        <p:nvSpPr>
          <p:cNvPr id="3" name="Content Placeholder 2"/>
          <p:cNvSpPr>
            <a:spLocks noGrp="1"/>
          </p:cNvSpPr>
          <p:nvPr>
            <p:ph idx="1"/>
          </p:nvPr>
        </p:nvSpPr>
        <p:spPr>
          <a:xfrm>
            <a:off x="457200" y="1371600"/>
            <a:ext cx="8229600" cy="4754563"/>
          </a:xfrm>
        </p:spPr>
        <p:txBody>
          <a:bodyPr>
            <a:normAutofit fontScale="92500" lnSpcReduction="20000"/>
          </a:bodyPr>
          <a:lstStyle/>
          <a:p>
            <a:pPr>
              <a:buFont typeface="Wingdings" pitchFamily="2" charset="2"/>
              <a:buChar char="q"/>
            </a:pPr>
            <a:r>
              <a:rPr lang="en-US" dirty="0"/>
              <a:t> Budget votes should align with MW2063</a:t>
            </a:r>
          </a:p>
          <a:p>
            <a:pPr lvl="1">
              <a:buFont typeface="Wingdings" pitchFamily="2" charset="2"/>
              <a:buChar char="q"/>
            </a:pPr>
            <a:r>
              <a:rPr lang="en-US" dirty="0"/>
              <a:t>Enablers and the medium-term Development plans /MDGS---. </a:t>
            </a:r>
          </a:p>
          <a:p>
            <a:pPr lvl="2">
              <a:buFont typeface="Wingdings" pitchFamily="2" charset="2"/>
              <a:buChar char="q"/>
            </a:pPr>
            <a:r>
              <a:rPr lang="en-US" dirty="0"/>
              <a:t>All MDAs will get their resources from the Enabler vote based on their functions/ roles in the Mw2063 Pillars and Enablers and not just because they are a Ministry, Department or Agency</a:t>
            </a:r>
            <a:endParaRPr lang="en-US" dirty="0">
              <a:cs typeface="Calibri"/>
            </a:endParaRPr>
          </a:p>
          <a:p>
            <a:pPr>
              <a:buFont typeface="Wingdings" pitchFamily="2" charset="2"/>
              <a:buChar char="q"/>
            </a:pPr>
            <a:r>
              <a:rPr lang="en-US" dirty="0"/>
              <a:t> Increase budget literacy by making national budgets simple, transparent &amp; popular... </a:t>
            </a:r>
            <a:endParaRPr lang="en-US" dirty="0">
              <a:cs typeface="Calibri"/>
            </a:endParaRPr>
          </a:p>
          <a:p>
            <a:pPr lvl="1">
              <a:buFont typeface="Wingdings" pitchFamily="2" charset="2"/>
              <a:buChar char="q"/>
            </a:pPr>
            <a:r>
              <a:rPr lang="en-US" dirty="0"/>
              <a:t>and in selected vernacular languages</a:t>
            </a:r>
          </a:p>
          <a:p>
            <a:pPr lvl="1">
              <a:buFont typeface="Wingdings" pitchFamily="2" charset="2"/>
              <a:buChar char="q"/>
            </a:pPr>
            <a:r>
              <a:rPr lang="en-US" dirty="0">
                <a:cs typeface="Calibri"/>
              </a:rPr>
              <a:t> publicized through Community Radios</a:t>
            </a:r>
          </a:p>
          <a:p>
            <a:pPr lvl="1">
              <a:buFont typeface="Wingdings" pitchFamily="2" charset="2"/>
              <a:buChar char="q"/>
            </a:pPr>
            <a:r>
              <a:rPr lang="en-US" dirty="0">
                <a:cs typeface="Calibri"/>
              </a:rPr>
              <a:t> Mid-term budget review to inform citizens on budget impact</a:t>
            </a:r>
          </a:p>
          <a:p>
            <a:pPr>
              <a:buFont typeface="Wingdings" pitchFamily="2" charset="2"/>
              <a:buChar char="q"/>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en-US" b="1" dirty="0"/>
              <a:t>2021/22 Interventions on selected MW2063 Enablers</a:t>
            </a:r>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a:buFont typeface="Wingdings" pitchFamily="2" charset="2"/>
              <a:buChar char="q"/>
            </a:pPr>
            <a:r>
              <a:rPr lang="en-US" dirty="0"/>
              <a:t> </a:t>
            </a:r>
            <a:r>
              <a:rPr lang="en-US" b="1" dirty="0"/>
              <a:t>Environmental Sustainability</a:t>
            </a:r>
          </a:p>
          <a:p>
            <a:pPr>
              <a:buFont typeface="Wingdings" pitchFamily="2" charset="2"/>
              <a:buChar char="§"/>
            </a:pPr>
            <a:r>
              <a:rPr lang="en-US" dirty="0"/>
              <a:t> </a:t>
            </a:r>
            <a:r>
              <a:rPr lang="en-US" dirty="0" err="1"/>
              <a:t>Operationalize</a:t>
            </a:r>
            <a:r>
              <a:rPr lang="en-US" dirty="0"/>
              <a:t> National Climate Change Management Fund (NCCMF)</a:t>
            </a:r>
          </a:p>
          <a:p>
            <a:pPr>
              <a:buFont typeface="Wingdings" pitchFamily="2" charset="2"/>
              <a:buChar char="§"/>
            </a:pPr>
            <a:r>
              <a:rPr lang="en-US" dirty="0"/>
              <a:t> Channel Carbon levy being collected to the NCCMF</a:t>
            </a:r>
          </a:p>
          <a:p>
            <a:pPr>
              <a:buFont typeface="Wingdings" pitchFamily="2" charset="2"/>
              <a:buChar char="§"/>
            </a:pPr>
            <a:r>
              <a:rPr lang="en-US" dirty="0"/>
              <a:t>  Incentivize renewable energy sector like Solar by waving VAT on solar products</a:t>
            </a:r>
          </a:p>
          <a:p>
            <a:pPr>
              <a:buFont typeface="Wingdings" pitchFamily="2" charset="2"/>
              <a:buChar char="§"/>
            </a:pPr>
            <a:r>
              <a:rPr lang="en-US" dirty="0"/>
              <a:t> Attract more players and waive taxes on liquid petroleum gas to save forests </a:t>
            </a:r>
          </a:p>
          <a:p>
            <a:pPr>
              <a:buFont typeface="Wingdings" pitchFamily="2" charset="2"/>
              <a:buChar char="§"/>
            </a:pPr>
            <a:r>
              <a:rPr lang="en-US" dirty="0"/>
              <a:t> Consider providing disaster risk  financing insurance to farmers in rural areas as well</a:t>
            </a:r>
          </a:p>
          <a:p>
            <a:pPr>
              <a:buFont typeface="Wingdings" pitchFamily="2" charset="2"/>
              <a:buChar char="§"/>
            </a:pPr>
            <a:r>
              <a:rPr lang="en-US" dirty="0"/>
              <a:t> Remove taxes on waste collection vehicles to encourage hygiene when transporting waste</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577</TotalTime>
  <Words>1710</Words>
  <Application>Microsoft Office PowerPoint</Application>
  <PresentationFormat>On-screen Show (4:3)</PresentationFormat>
  <Paragraphs>172</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2021/2022 NATIONAL PRE-BUDGET CONSULTATIONS  Input from NGOs</vt:lpstr>
      <vt:lpstr>Outlook of Presentation</vt:lpstr>
      <vt:lpstr>What is CONGOMA</vt:lpstr>
      <vt:lpstr>Some Development Challenges facing Malawi </vt:lpstr>
      <vt:lpstr>Development challenges cont…d</vt:lpstr>
      <vt:lpstr>Underpinning principles of NGO input into 2021/22 National Budget</vt:lpstr>
      <vt:lpstr>Major asks for the Annual to Medium term Budget Frameworks</vt:lpstr>
      <vt:lpstr>Budget Structure</vt:lpstr>
      <vt:lpstr>2021/22 Interventions on selected MW2063 Enablers</vt:lpstr>
      <vt:lpstr>Enabler interventions cont…d</vt:lpstr>
      <vt:lpstr>Enabler interventions  cont..d</vt:lpstr>
      <vt:lpstr>Human Capital cont…d</vt:lpstr>
      <vt:lpstr>Human capital cont…d</vt:lpstr>
      <vt:lpstr>Human Capital cont…d</vt:lpstr>
      <vt:lpstr>Human capital cont…d</vt:lpstr>
      <vt:lpstr>Enabler interventions cont…d</vt:lpstr>
      <vt:lpstr>Pubic sector performance cont…d</vt:lpstr>
      <vt:lpstr>Enabler interventions cont…d</vt:lpstr>
      <vt:lpstr>Economic governance  cont…d</vt:lpstr>
      <vt:lpstr>Enabler Interventions cont…d</vt:lpstr>
      <vt:lpstr>Revenue sources</vt:lpstr>
      <vt:lpstr>Revenue  cont..d</vt:lpstr>
      <vt:lpstr>Proposed Policy directions</vt:lpstr>
      <vt:lpstr>Proposed policy directions  cont…d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2021/2022 NATIONAL PRE-BUDGET CONSULTATIONS  Input from NGOs</dc:title>
  <dc:creator>ED</dc:creator>
  <cp:lastModifiedBy>Comms. Officer</cp:lastModifiedBy>
  <cp:revision>7</cp:revision>
  <dcterms:created xsi:type="dcterms:W3CDTF">2006-08-16T00:00:00Z</dcterms:created>
  <dcterms:modified xsi:type="dcterms:W3CDTF">2021-05-12T08:29:18Z</dcterms:modified>
</cp:coreProperties>
</file>